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5" roundtripDataSignature="AMtx7mi1wJWxND+F6YxqjMv14QeOJwts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25" Type="http://schemas.openxmlformats.org/officeDocument/2006/relationships/slide" Target="slides/slide21.xml"/><Relationship Id="rId7" Type="http://schemas.openxmlformats.org/officeDocument/2006/relationships/slide" Target="slides/slide3.xml"/><Relationship Id="rId33" Type="http://schemas.openxmlformats.org/officeDocument/2006/relationships/slide" Target="slides/slide29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8" Type="http://schemas.openxmlformats.org/officeDocument/2006/relationships/customXml" Target="../customXml/item3.xml"/><Relationship Id="rId20" Type="http://schemas.openxmlformats.org/officeDocument/2006/relationships/slide" Target="slides/slide16.xml"/><Relationship Id="rId2" Type="http://schemas.openxmlformats.org/officeDocument/2006/relationships/presProps" Target="presProps.xml"/><Relationship Id="rId29" Type="http://schemas.openxmlformats.org/officeDocument/2006/relationships/slide" Target="slides/slide25.xml"/><Relationship Id="rId16" Type="http://schemas.openxmlformats.org/officeDocument/2006/relationships/slide" Target="slides/slide12.xml"/><Relationship Id="rId24" Type="http://schemas.openxmlformats.org/officeDocument/2006/relationships/slide" Target="slides/slide20.xml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customXml" Target="../customXml/item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36" Type="http://schemas.openxmlformats.org/officeDocument/2006/relationships/customXml" Target="../customXml/item1.xml"/><Relationship Id="rId31" Type="http://schemas.openxmlformats.org/officeDocument/2006/relationships/slide" Target="slides/slide2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" Type="http://schemas.openxmlformats.org/officeDocument/2006/relationships/slide" Target="slides/slide18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customschemas.google.com/relationships/presentationmetadata" Target="metadata"/><Relationship Id="rId14" Type="http://schemas.openxmlformats.org/officeDocument/2006/relationships/slide" Target="slides/slide10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65b5a65d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e65b5a65d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4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4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4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5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5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5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5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5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5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5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5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5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5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5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5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5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5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5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5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5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5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5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5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5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5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5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5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5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5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5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5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5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5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5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5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5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5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5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5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5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5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5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5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5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5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6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6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6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6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6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6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6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5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5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6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36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36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6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36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36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36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" name="Google Shape;31;p36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" name="Google Shape;32;p36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37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3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3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3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3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3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3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4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4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4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4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4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3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3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411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EC2 Instance Types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"/>
          <p:cNvSpPr txBox="1"/>
          <p:nvPr>
            <p:ph type="title"/>
          </p:nvPr>
        </p:nvSpPr>
        <p:spPr>
          <a:xfrm>
            <a:off x="767050" y="434325"/>
            <a:ext cx="5469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Acronyms to learn Instances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11"/>
          <p:cNvSpPr txBox="1"/>
          <p:nvPr>
            <p:ph idx="1" type="body"/>
          </p:nvPr>
        </p:nvSpPr>
        <p:spPr>
          <a:xfrm>
            <a:off x="938500" y="1275150"/>
            <a:ext cx="4946400" cy="3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ake your acronym too or else you can choose to learn them from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MC Gift dpxr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DM C Gift pxr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Dr McGIFT PX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 txBox="1"/>
          <p:nvPr>
            <p:ph type="title"/>
          </p:nvPr>
        </p:nvSpPr>
        <p:spPr>
          <a:xfrm>
            <a:off x="489400" y="460775"/>
            <a:ext cx="60363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General purpose or t instance types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12"/>
          <p:cNvSpPr txBox="1"/>
          <p:nvPr>
            <p:ph idx="1" type="body"/>
          </p:nvPr>
        </p:nvSpPr>
        <p:spPr>
          <a:xfrm>
            <a:off x="682300" y="13163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These general-purpose AWS EC2 instance types are a good place to start, particularly if we’re not sure what type to use.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 letter "t" stands for "tiny."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"/>
          <p:cNvSpPr txBox="1"/>
          <p:nvPr>
            <p:ph type="title"/>
          </p:nvPr>
        </p:nvSpPr>
        <p:spPr>
          <a:xfrm>
            <a:off x="617050" y="455725"/>
            <a:ext cx="46293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 instance type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13"/>
          <p:cNvSpPr txBox="1"/>
          <p:nvPr>
            <p:ph idx="1" type="body"/>
          </p:nvPr>
        </p:nvSpPr>
        <p:spPr>
          <a:xfrm>
            <a:off x="617050" y="1189425"/>
            <a:ext cx="5480100" cy="3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he t2 instances cannot be used for tasks that require more compute or memory.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T3 instances are the next generation of burstable generic instance types, providing baseline CPU performance with the ability to burst CPU utilisation at any time and for any length of time.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"/>
          <p:cNvSpPr txBox="1"/>
          <p:nvPr>
            <p:ph type="title"/>
          </p:nvPr>
        </p:nvSpPr>
        <p:spPr>
          <a:xfrm>
            <a:off x="777775" y="487900"/>
            <a:ext cx="46293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 instance type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14"/>
          <p:cNvSpPr txBox="1"/>
          <p:nvPr>
            <p:ph idx="1" type="body"/>
          </p:nvPr>
        </p:nvSpPr>
        <p:spPr>
          <a:xfrm>
            <a:off x="938500" y="1425175"/>
            <a:ext cx="4946400" cy="26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T3 instances offer balanced computing, memory, and network resources and are intended for apps with moderate CPU utilisation that causes temporary growths in usage.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"/>
          <p:cNvSpPr txBox="1"/>
          <p:nvPr>
            <p:ph type="title"/>
          </p:nvPr>
        </p:nvSpPr>
        <p:spPr>
          <a:xfrm>
            <a:off x="509875" y="359300"/>
            <a:ext cx="4629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 instance type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5"/>
          <p:cNvSpPr txBox="1"/>
          <p:nvPr>
            <p:ph idx="1" type="body"/>
          </p:nvPr>
        </p:nvSpPr>
        <p:spPr>
          <a:xfrm>
            <a:off x="685800" y="1018000"/>
            <a:ext cx="5615100" cy="30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These instance types are also used for general purposes.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 m instance type is similar, but they are also designed for more reliable workloads.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It has a good mix of CPU, memory, and disc.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It's easy to see why "m" instances host nearly half of all EC2 workloads.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 txBox="1"/>
          <p:nvPr>
            <p:ph type="title"/>
          </p:nvPr>
        </p:nvSpPr>
        <p:spPr>
          <a:xfrm>
            <a:off x="724200" y="445025"/>
            <a:ext cx="46293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 instance type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16"/>
          <p:cNvSpPr txBox="1"/>
          <p:nvPr>
            <p:ph idx="1" type="body"/>
          </p:nvPr>
        </p:nvSpPr>
        <p:spPr>
          <a:xfrm>
            <a:off x="938500" y="1296600"/>
            <a:ext cx="4946400" cy="23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hoose m5 if we are not sure what to choose as m5 is the most versatile of all the Amazon instance types. 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Mnemonic: </a:t>
            </a:r>
            <a:r>
              <a:rPr i="1" lang="en" sz="1800"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 is for </a:t>
            </a:r>
            <a:r>
              <a:rPr i="1" lang="en" sz="1800">
                <a:latin typeface="Montserrat"/>
                <a:ea typeface="Montserrat"/>
                <a:cs typeface="Montserrat"/>
                <a:sym typeface="Montserrat"/>
              </a:rPr>
              <a:t>main 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choice or happy </a:t>
            </a:r>
            <a:r>
              <a:rPr i="1" lang="en" sz="1800">
                <a:latin typeface="Montserrat"/>
                <a:ea typeface="Montserrat"/>
                <a:cs typeface="Montserrat"/>
                <a:sym typeface="Montserrat"/>
              </a:rPr>
              <a:t>medium.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 txBox="1"/>
          <p:nvPr>
            <p:ph type="title"/>
          </p:nvPr>
        </p:nvSpPr>
        <p:spPr>
          <a:xfrm>
            <a:off x="938500" y="445025"/>
            <a:ext cx="4629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 instance type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17"/>
          <p:cNvSpPr txBox="1"/>
          <p:nvPr>
            <p:ph idx="1" type="body"/>
          </p:nvPr>
        </p:nvSpPr>
        <p:spPr>
          <a:xfrm>
            <a:off x="938500" y="1243025"/>
            <a:ext cx="51051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These instance types are compute-optimized.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Instances of this type have a higher CPU to memory ratio.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These EC2 instance families for applications that require a lot of compute power rather than memory.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"/>
          <p:cNvSpPr txBox="1"/>
          <p:nvPr>
            <p:ph type="title"/>
          </p:nvPr>
        </p:nvSpPr>
        <p:spPr>
          <a:xfrm>
            <a:off x="809900" y="487900"/>
            <a:ext cx="46293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 instance type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18"/>
          <p:cNvSpPr txBox="1"/>
          <p:nvPr>
            <p:ph idx="1" type="body"/>
          </p:nvPr>
        </p:nvSpPr>
        <p:spPr>
          <a:xfrm>
            <a:off x="938500" y="1200150"/>
            <a:ext cx="4946400" cy="32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Such instances are typically used to run high-performance data analysis workloads, multiplayer gaming, media transcoding and rendering, complex machine learning models and scientific modelling, and so 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Here Mnemonic: </a:t>
            </a:r>
            <a:r>
              <a:rPr i="1" lang="en" sz="1800">
                <a:latin typeface="Montserrat"/>
                <a:ea typeface="Montserrat"/>
                <a:cs typeface="Montserrat"/>
                <a:sym typeface="Montserrat"/>
              </a:rPr>
              <a:t>c 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is for </a:t>
            </a:r>
            <a:r>
              <a:rPr i="1" lang="en" sz="1800">
                <a:latin typeface="Montserrat"/>
                <a:ea typeface="Montserrat"/>
                <a:cs typeface="Montserrat"/>
                <a:sym typeface="Montserrat"/>
              </a:rPr>
              <a:t>compute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"/>
          <p:cNvSpPr txBox="1"/>
          <p:nvPr>
            <p:ph type="title"/>
          </p:nvPr>
        </p:nvSpPr>
        <p:spPr>
          <a:xfrm>
            <a:off x="756325" y="412875"/>
            <a:ext cx="46293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 instance type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19"/>
          <p:cNvSpPr txBox="1"/>
          <p:nvPr>
            <p:ph idx="1" type="body"/>
          </p:nvPr>
        </p:nvSpPr>
        <p:spPr>
          <a:xfrm>
            <a:off x="938500" y="1200175"/>
            <a:ext cx="49464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i="1" lang="en" sz="1800">
                <a:latin typeface="Montserrat"/>
                <a:ea typeface="Montserrat"/>
                <a:cs typeface="Montserrat"/>
                <a:sym typeface="Montserrat"/>
              </a:rPr>
              <a:t>These are used for Memory-Optimized work</a:t>
            </a:r>
            <a:endParaRPr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These instance types are designed to run memory-intensive operations such as in-memory databases or real-time data processing with Apache Spark or Presto.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"/>
          <p:cNvSpPr txBox="1"/>
          <p:nvPr>
            <p:ph type="title"/>
          </p:nvPr>
        </p:nvSpPr>
        <p:spPr>
          <a:xfrm>
            <a:off x="767050" y="487900"/>
            <a:ext cx="46293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 instance type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20"/>
          <p:cNvSpPr txBox="1"/>
          <p:nvPr>
            <p:ph idx="1" type="body"/>
          </p:nvPr>
        </p:nvSpPr>
        <p:spPr>
          <a:xfrm>
            <a:off x="938500" y="1221575"/>
            <a:ext cx="4946400" cy="3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It can also be used to run OLAP and similar analytical workloads such as SQL Server Analysis Services or SAP HANA.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These instances can be from the r4 or r5 families.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Here Mnemonic: </a:t>
            </a:r>
            <a:r>
              <a:rPr i="1" lang="en" sz="1800">
                <a:latin typeface="Montserrat"/>
                <a:ea typeface="Montserrat"/>
                <a:cs typeface="Montserrat"/>
                <a:sym typeface="Montserrat"/>
              </a:rPr>
              <a:t>r 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is for </a:t>
            </a:r>
            <a:r>
              <a:rPr i="1" lang="en" sz="1800">
                <a:latin typeface="Montserrat"/>
                <a:ea typeface="Montserrat"/>
                <a:cs typeface="Montserrat"/>
                <a:sym typeface="Montserrat"/>
              </a:rPr>
              <a:t>RAM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type="title"/>
          </p:nvPr>
        </p:nvSpPr>
        <p:spPr>
          <a:xfrm>
            <a:off x="745625" y="455725"/>
            <a:ext cx="57357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"/>
          <p:cNvSpPr txBox="1"/>
          <p:nvPr>
            <p:ph idx="1" type="body"/>
          </p:nvPr>
        </p:nvSpPr>
        <p:spPr>
          <a:xfrm>
            <a:off x="938500" y="1246025"/>
            <a:ext cx="5083800" cy="20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On-Demand Instances.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Reserved Instances.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Spot Instances.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Use of different EC2 Instance type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1"/>
          <p:cNvSpPr txBox="1"/>
          <p:nvPr>
            <p:ph type="title"/>
          </p:nvPr>
        </p:nvSpPr>
        <p:spPr>
          <a:xfrm>
            <a:off x="745625" y="434300"/>
            <a:ext cx="46293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 instance type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21"/>
          <p:cNvSpPr txBox="1"/>
          <p:nvPr>
            <p:ph idx="1" type="body"/>
          </p:nvPr>
        </p:nvSpPr>
        <p:spPr>
          <a:xfrm>
            <a:off x="938500" y="1403750"/>
            <a:ext cx="49464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x1 family has a much higher memory ratio, it is a wise option if we have a fully in-memory application or a big data processing engine like Apache Spark or Presto.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 X1e is designed for high-performance databases,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>
            <p:ph type="title"/>
          </p:nvPr>
        </p:nvSpPr>
        <p:spPr>
          <a:xfrm>
            <a:off x="745625" y="487900"/>
            <a:ext cx="46293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 instance type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22"/>
          <p:cNvSpPr txBox="1"/>
          <p:nvPr>
            <p:ph idx="1" type="body"/>
          </p:nvPr>
        </p:nvSpPr>
        <p:spPr>
          <a:xfrm>
            <a:off x="938500" y="1478750"/>
            <a:ext cx="4946400" cy="21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in-memory databases, and other memory-intensive enterprise applications.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Mnemonic: x stands for extreme.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"/>
          <p:cNvSpPr txBox="1"/>
          <p:nvPr>
            <p:ph type="title"/>
          </p:nvPr>
        </p:nvSpPr>
        <p:spPr>
          <a:xfrm>
            <a:off x="734900" y="466450"/>
            <a:ext cx="46293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 instance type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23"/>
          <p:cNvSpPr txBox="1"/>
          <p:nvPr>
            <p:ph idx="1" type="body"/>
          </p:nvPr>
        </p:nvSpPr>
        <p:spPr>
          <a:xfrm>
            <a:off x="938500" y="1221575"/>
            <a:ext cx="5533800" cy="3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torage optimized.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Storage-optimized EC2 instances are used to support high I/O workloads like parallel processing or MPP data warehouses.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Instances can also be used to run MapReduce or Hadoop distributed workloads.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"/>
          <p:cNvSpPr txBox="1"/>
          <p:nvPr>
            <p:ph type="title"/>
          </p:nvPr>
        </p:nvSpPr>
        <p:spPr>
          <a:xfrm>
            <a:off x="745625" y="445025"/>
            <a:ext cx="46293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 instance type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24"/>
          <p:cNvSpPr txBox="1"/>
          <p:nvPr>
            <p:ph idx="1" type="body"/>
          </p:nvPr>
        </p:nvSpPr>
        <p:spPr>
          <a:xfrm>
            <a:off x="938500" y="1360875"/>
            <a:ext cx="4946400" cy="27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When it comes to database applications that require high read and write rates, SSDs should be preferred because they can handle writes faster than HDDs.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Mnemonic: </a:t>
            </a:r>
            <a:r>
              <a:rPr i="1" lang="en" sz="1800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 is for </a:t>
            </a:r>
            <a:r>
              <a:rPr i="1" lang="en" sz="1800">
                <a:latin typeface="Montserrat"/>
                <a:ea typeface="Montserrat"/>
                <a:cs typeface="Montserrat"/>
                <a:sym typeface="Montserrat"/>
              </a:rPr>
              <a:t>IOPS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"/>
          <p:cNvSpPr txBox="1"/>
          <p:nvPr>
            <p:ph type="title"/>
          </p:nvPr>
        </p:nvSpPr>
        <p:spPr>
          <a:xfrm>
            <a:off x="702750" y="477175"/>
            <a:ext cx="46293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 instance type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25"/>
          <p:cNvSpPr txBox="1"/>
          <p:nvPr>
            <p:ph idx="1" type="body"/>
          </p:nvPr>
        </p:nvSpPr>
        <p:spPr>
          <a:xfrm>
            <a:off x="745625" y="1253725"/>
            <a:ext cx="5276700" cy="3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d2 instance type d2 instances have an even greater disk-to-CPU-and-memory ratio, making them well-suited for Massively Parallel Processing. They have the highest disk-to-volume ratio.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Mnemonic:</a:t>
            </a:r>
            <a:r>
              <a:rPr i="1" lang="en" sz="1800">
                <a:latin typeface="Montserrat"/>
                <a:ea typeface="Montserrat"/>
                <a:cs typeface="Montserrat"/>
                <a:sym typeface="Montserrat"/>
              </a:rPr>
              <a:t> d 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is for </a:t>
            </a:r>
            <a:r>
              <a:rPr i="1" lang="en" sz="1800">
                <a:latin typeface="Montserrat"/>
                <a:ea typeface="Montserrat"/>
                <a:cs typeface="Montserrat"/>
                <a:sym typeface="Montserrat"/>
              </a:rPr>
              <a:t>dense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"/>
          <p:cNvSpPr txBox="1"/>
          <p:nvPr>
            <p:ph type="title"/>
          </p:nvPr>
        </p:nvSpPr>
        <p:spPr>
          <a:xfrm>
            <a:off x="724175" y="466450"/>
            <a:ext cx="46293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 instance type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26"/>
          <p:cNvSpPr txBox="1"/>
          <p:nvPr>
            <p:ph idx="1" type="body"/>
          </p:nvPr>
        </p:nvSpPr>
        <p:spPr>
          <a:xfrm>
            <a:off x="938500" y="1214975"/>
            <a:ext cx="51693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sed for Accelerated Computing. It includes various types of instances like.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Video editing, and AWS lists use cases such as “computational fluid dynamics, computational finance, seismic analysis.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"/>
          <p:cNvSpPr txBox="1"/>
          <p:nvPr>
            <p:ph type="title"/>
          </p:nvPr>
        </p:nvSpPr>
        <p:spPr>
          <a:xfrm>
            <a:off x="788500" y="487900"/>
            <a:ext cx="4629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 instance type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27"/>
          <p:cNvSpPr txBox="1"/>
          <p:nvPr>
            <p:ph idx="1" type="body"/>
          </p:nvPr>
        </p:nvSpPr>
        <p:spPr>
          <a:xfrm>
            <a:off x="938500" y="1403750"/>
            <a:ext cx="4946400" cy="23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Speech recognition, and autonomous vehicles,” indicating that they are fairly specialised.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Mnemonic: p stands for photographs (graphics).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 txBox="1"/>
          <p:nvPr>
            <p:ph type="title"/>
          </p:nvPr>
        </p:nvSpPr>
        <p:spPr>
          <a:xfrm>
            <a:off x="627750" y="445025"/>
            <a:ext cx="4629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inf instance type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28"/>
          <p:cNvSpPr txBox="1"/>
          <p:nvPr>
            <p:ph idx="1" type="body"/>
          </p:nvPr>
        </p:nvSpPr>
        <p:spPr>
          <a:xfrm>
            <a:off x="938500" y="1093025"/>
            <a:ext cx="5351700" cy="3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Inf1 instances are a subset of EC2 instances designed for machine learning inference applications such as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recommendation engines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forecasting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image and video analysis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advanced text analytics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document analysis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"/>
          <p:cNvSpPr txBox="1"/>
          <p:nvPr>
            <p:ph type="title"/>
          </p:nvPr>
        </p:nvSpPr>
        <p:spPr>
          <a:xfrm>
            <a:off x="649175" y="434325"/>
            <a:ext cx="46293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 instance type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29"/>
          <p:cNvSpPr txBox="1"/>
          <p:nvPr>
            <p:ph idx="1" type="body"/>
          </p:nvPr>
        </p:nvSpPr>
        <p:spPr>
          <a:xfrm>
            <a:off x="938500" y="1135850"/>
            <a:ext cx="47838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 instance type is designed to accelerate machine learning inference by using Graphics Processing Units (GPUs) to accelerate graphics-intensive tasks.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Include image metadata, automated speech recognition, and language translation.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/>
          <p:nvPr>
            <p:ph type="title"/>
          </p:nvPr>
        </p:nvSpPr>
        <p:spPr>
          <a:xfrm>
            <a:off x="692025" y="466450"/>
            <a:ext cx="46293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 instance type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30"/>
          <p:cNvSpPr txBox="1"/>
          <p:nvPr>
            <p:ph idx="1" type="body"/>
          </p:nvPr>
        </p:nvSpPr>
        <p:spPr>
          <a:xfrm>
            <a:off x="938500" y="1371600"/>
            <a:ext cx="4946400" cy="23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 well as graphics workstations, video transcoding, and cloud game streaming.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 stands for graphics or GPU F1 instance type.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938500" y="1189425"/>
            <a:ext cx="4869300" cy="3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Compute resources by the second when we use on-demand instances, and the best part is there are no long-term commitments.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They should start, stop, hibernate, restart, or terminate.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3"/>
          <p:cNvSpPr txBox="1"/>
          <p:nvPr>
            <p:ph type="title"/>
          </p:nvPr>
        </p:nvSpPr>
        <p:spPr>
          <a:xfrm>
            <a:off x="745625" y="455725"/>
            <a:ext cx="57357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On-Demand Instances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65b5a65d9_0_1"/>
          <p:cNvSpPr txBox="1"/>
          <p:nvPr>
            <p:ph type="title"/>
          </p:nvPr>
        </p:nvSpPr>
        <p:spPr>
          <a:xfrm>
            <a:off x="692025" y="466450"/>
            <a:ext cx="46293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instance type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ge65b5a65d9_0_1"/>
          <p:cNvSpPr txBox="1"/>
          <p:nvPr>
            <p:ph idx="1" type="body"/>
          </p:nvPr>
        </p:nvSpPr>
        <p:spPr>
          <a:xfrm>
            <a:off x="938500" y="1371600"/>
            <a:ext cx="4946400" cy="23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Provide programmable hardware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acceleration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via field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programmable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gate arrays.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suffix applications could include genomics research, financial analysis, real-time video processing.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Mnemonic: f is for FPGA.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/>
          <p:nvPr>
            <p:ph type="title"/>
          </p:nvPr>
        </p:nvSpPr>
        <p:spPr>
          <a:xfrm>
            <a:off x="713475" y="434300"/>
            <a:ext cx="46293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On-Demand Instances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4"/>
          <p:cNvSpPr txBox="1"/>
          <p:nvPr>
            <p:ph idx="1" type="body"/>
          </p:nvPr>
        </p:nvSpPr>
        <p:spPr>
          <a:xfrm>
            <a:off x="906350" y="1168000"/>
            <a:ext cx="4946400" cy="30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We don't need to pay anything in advance.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There is no commitment it is the reason as the price is highest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/>
          <p:nvPr>
            <p:ph type="title"/>
          </p:nvPr>
        </p:nvSpPr>
        <p:spPr>
          <a:xfrm>
            <a:off x="670625" y="423600"/>
            <a:ext cx="46293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Reserved Instances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5"/>
          <p:cNvSpPr txBox="1"/>
          <p:nvPr>
            <p:ph idx="1" type="body"/>
          </p:nvPr>
        </p:nvSpPr>
        <p:spPr>
          <a:xfrm>
            <a:off x="724200" y="1071575"/>
            <a:ext cx="5683800" cy="3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educed price billing concept in which businesses can receive large discounts. Compared to conventional "On Demand" cloud computing costs in exchange for committing to a particular amount of usage.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Reserved Instances to be a significant economical benefit.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/>
          <p:nvPr>
            <p:ph type="title"/>
          </p:nvPr>
        </p:nvSpPr>
        <p:spPr>
          <a:xfrm>
            <a:off x="724200" y="477175"/>
            <a:ext cx="46293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Reserved Instances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7"/>
          <p:cNvSpPr txBox="1"/>
          <p:nvPr>
            <p:ph idx="1" type="body"/>
          </p:nvPr>
        </p:nvSpPr>
        <p:spPr>
          <a:xfrm>
            <a:off x="938500" y="1157300"/>
            <a:ext cx="51480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"/>
          <p:cNvSpPr txBox="1"/>
          <p:nvPr>
            <p:ph type="title"/>
          </p:nvPr>
        </p:nvSpPr>
        <p:spPr>
          <a:xfrm>
            <a:off x="659875" y="477175"/>
            <a:ext cx="46293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Spot Instances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8"/>
          <p:cNvSpPr txBox="1"/>
          <p:nvPr>
            <p:ph idx="1" type="body"/>
          </p:nvPr>
        </p:nvSpPr>
        <p:spPr>
          <a:xfrm>
            <a:off x="938500" y="1243025"/>
            <a:ext cx="5148000" cy="3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Users can save up to 90% on EC2 on-demand instance prices,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AWS spot instances are ideal.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For mission-critical and production workloads, an increasing number of firms, ranging from SMBs to corporations, are using spot instances.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Spot Instances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9"/>
          <p:cNvSpPr txBox="1"/>
          <p:nvPr>
            <p:ph idx="1" type="body"/>
          </p:nvPr>
        </p:nvSpPr>
        <p:spPr>
          <a:xfrm>
            <a:off x="938500" y="1386425"/>
            <a:ext cx="4946400" cy="2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Cloud expenditures have been significantly lowered because of spot instance pricing.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It is suitable for consumers who require great processing power at a minimal cost.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"/>
          <p:cNvSpPr txBox="1"/>
          <p:nvPr>
            <p:ph type="title"/>
          </p:nvPr>
        </p:nvSpPr>
        <p:spPr>
          <a:xfrm>
            <a:off x="584900" y="445025"/>
            <a:ext cx="4629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Instance Use Cases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10"/>
          <p:cNvSpPr txBox="1"/>
          <p:nvPr>
            <p:ph idx="1" type="body"/>
          </p:nvPr>
        </p:nvSpPr>
        <p:spPr>
          <a:xfrm>
            <a:off x="938500" y="1135925"/>
            <a:ext cx="47943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AWS provides a variety of EC2 instance types that are optimised for specific purposes.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So many options to choose from, but it also means that we will have to learn all the types for better understanding.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F926793B-7D98-4BF3-A0D9-66CDA2EE1F81}"/>
</file>

<file path=customXml/itemProps2.xml><?xml version="1.0" encoding="utf-8"?>
<ds:datastoreItem xmlns:ds="http://schemas.openxmlformats.org/officeDocument/2006/customXml" ds:itemID="{ECB8E91D-5B33-4878-A88B-49EBC9096537}"/>
</file>

<file path=customXml/itemProps3.xml><?xml version="1.0" encoding="utf-8"?>
<ds:datastoreItem xmlns:ds="http://schemas.openxmlformats.org/officeDocument/2006/customXml" ds:itemID="{FF1C4BBB-6208-45C6-AB6A-4F3CDB9FF076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